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Century Gothic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A678A81-DAC3-4846-94ED-72DB8594A588}">
  <a:tblStyle styleId="{9A678A81-DAC3-4846-94ED-72DB8594A5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CenturyGothic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enturyGothic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enturyGothic-boldItalic.fntdata"/><Relationship Id="rId30" Type="http://schemas.openxmlformats.org/officeDocument/2006/relationships/font" Target="fonts/CenturyGothic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793325" y="4698325"/>
            <a:ext cx="280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749475" y="4663225"/>
            <a:ext cx="27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2" type="sldNum"/>
          </p:nvPr>
        </p:nvSpPr>
        <p:spPr>
          <a:xfrm>
            <a:off x="8793325" y="4680775"/>
            <a:ext cx="262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793325" y="4698325"/>
            <a:ext cx="27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793325" y="4659800"/>
            <a:ext cx="254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832300" y="4703625"/>
            <a:ext cx="254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832300" y="4698300"/>
            <a:ext cx="262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749475" y="4689550"/>
            <a:ext cx="333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810875" y="4698325"/>
            <a:ext cx="262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Shape 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Shape 4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832300" y="4703625"/>
            <a:ext cx="254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784550" y="4680775"/>
            <a:ext cx="271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E3BE3C"/>
              </a:buClr>
              <a:buSzPts val="2800"/>
              <a:buFont typeface="Century Gothic"/>
              <a:buNone/>
              <a:defRPr sz="2800"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3BE3C"/>
              </a:buClr>
              <a:buSzPts val="1800"/>
              <a:buFont typeface="Century Gothic"/>
              <a:buChar char="●"/>
              <a:defRPr sz="1800"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3BE3C"/>
              </a:buClr>
              <a:buSzPts val="1400"/>
              <a:buFont typeface="Century Gothic"/>
              <a:buChar char="○"/>
              <a:defRPr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3BE3C"/>
              </a:buClr>
              <a:buSzPts val="1400"/>
              <a:buFont typeface="Century Gothic"/>
              <a:buChar char="■"/>
              <a:defRPr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3BE3C"/>
              </a:buClr>
              <a:buSzPts val="1400"/>
              <a:buFont typeface="Century Gothic"/>
              <a:buChar char="●"/>
              <a:defRPr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3BE3C"/>
              </a:buClr>
              <a:buSzPts val="1400"/>
              <a:buFont typeface="Century Gothic"/>
              <a:buChar char="○"/>
              <a:defRPr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3BE3C"/>
              </a:buClr>
              <a:buSzPts val="1400"/>
              <a:buFont typeface="Century Gothic"/>
              <a:buChar char="■"/>
              <a:defRPr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3BE3C"/>
              </a:buClr>
              <a:buSzPts val="1400"/>
              <a:buFont typeface="Century Gothic"/>
              <a:buChar char="●"/>
              <a:defRPr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3BE3C"/>
              </a:buClr>
              <a:buSzPts val="1400"/>
              <a:buFont typeface="Century Gothic"/>
              <a:buChar char="○"/>
              <a:defRPr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E3BE3C"/>
              </a:buClr>
              <a:buSzPts val="1400"/>
              <a:buFont typeface="Century Gothic"/>
              <a:buChar char="■"/>
              <a:defRPr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832300" y="4703625"/>
            <a:ext cx="254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sz="1000">
              <a:solidFill>
                <a:schemeClr val="dk2"/>
              </a:solidFill>
            </a:endParaRPr>
          </a:p>
        </p:txBody>
      </p:sp>
      <p:pic>
        <p:nvPicPr>
          <p:cNvPr id="9" name="Shape 9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7890300" y="-211775"/>
            <a:ext cx="1306300" cy="13063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mailto:bob@thecannies.co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4360975"/>
            <a:ext cx="8520600" cy="6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/>
              <a:t>r</a:t>
            </a:r>
            <a:r>
              <a:rPr lang="en"/>
              <a:t>e-inventing the cannabis competition”</a:t>
            </a:r>
            <a:endParaRPr/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6656" y="-117231"/>
            <a:ext cx="5950677" cy="432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wards show</a:t>
            </a:r>
            <a:endParaRPr/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1143875" y="1827650"/>
            <a:ext cx="6948000" cy="20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arquee awards show six weeks after contest ends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7 nominees per category, over 80 categories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high-profile presenters and performers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independent auditor manages tabulation until awards show</a:t>
            </a:r>
            <a:endParaRPr/>
          </a:p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8692525" y="4659800"/>
            <a:ext cx="3549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festivals</a:t>
            </a:r>
            <a:endParaRPr/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2349750" y="1547600"/>
            <a:ext cx="4444500" cy="25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reinforce “most legit award” prestige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dols on tour model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entrants increase brand awareness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ublic access to nominated products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secondary retail opportunities</a:t>
            </a:r>
            <a:endParaRPr/>
          </a:p>
        </p:txBody>
      </p:sp>
      <p:sp>
        <p:nvSpPr>
          <p:cNvPr id="147" name="Shape 147"/>
          <p:cNvSpPr txBox="1"/>
          <p:nvPr>
            <p:ph idx="12" type="sldNum"/>
          </p:nvPr>
        </p:nvSpPr>
        <p:spPr>
          <a:xfrm>
            <a:off x="8726800" y="4659800"/>
            <a:ext cx="32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ech platform “Shiva”</a:t>
            </a:r>
            <a:endParaRPr/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11700" y="1550625"/>
            <a:ext cx="8520600" cy="31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backbone:  cloud-based back-end interface to end-user app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manages the judge, entrant, retailer, budtender, and sponsor experiences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randomly assigns samples to judges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receives data call from judges, “black-box” check-in to back-end platform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only the auditor has access to the raw / critical data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data-masking abstraction layer reveals irregularities during the contest</a:t>
            </a:r>
            <a:endParaRPr/>
          </a:p>
        </p:txBody>
      </p:sp>
      <p:sp>
        <p:nvSpPr>
          <p:cNvPr id="154" name="Shape 154"/>
          <p:cNvSpPr txBox="1"/>
          <p:nvPr>
            <p:ph idx="12" type="sldNum"/>
          </p:nvPr>
        </p:nvSpPr>
        <p:spPr>
          <a:xfrm>
            <a:off x="8683950" y="4659800"/>
            <a:ext cx="36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live-ops</a:t>
            </a:r>
            <a:endParaRPr/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690500"/>
            <a:ext cx="8520600" cy="26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app-based ecosystem, contest runs on cloud-based servers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D-A-R-M-A plan:  Discovery-Acquisition-Retention-Monetization-Arc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ata masking </a:t>
            </a:r>
            <a:r>
              <a:rPr lang="en"/>
              <a:t>r</a:t>
            </a:r>
            <a:r>
              <a:rPr lang="en"/>
              <a:t>educes the risk of judges / entrants ‘gaming the system’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R “sample ID’ng” overlay for an </a:t>
            </a:r>
            <a:r>
              <a:rPr lang="en"/>
              <a:t>I</a:t>
            </a:r>
            <a:r>
              <a:rPr lang="en"/>
              <a:t>nformation </a:t>
            </a:r>
            <a:r>
              <a:rPr lang="en"/>
              <a:t>I</a:t>
            </a:r>
            <a:r>
              <a:rPr lang="en"/>
              <a:t>ntensive experience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AI module improves user journey for judges, entrants, retailers, budtenders</a:t>
            </a:r>
            <a:endParaRPr/>
          </a:p>
        </p:txBody>
      </p:sp>
      <p:sp>
        <p:nvSpPr>
          <p:cNvPr id="161" name="Shape 161"/>
          <p:cNvSpPr txBox="1"/>
          <p:nvPr>
            <p:ph idx="12" type="sldNum"/>
          </p:nvPr>
        </p:nvSpPr>
        <p:spPr>
          <a:xfrm>
            <a:off x="8688125" y="4659800"/>
            <a:ext cx="359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evenue model</a:t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311700" y="1242125"/>
            <a:ext cx="8520600" cy="29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projected </a:t>
            </a:r>
            <a:r>
              <a:rPr lang="en"/>
              <a:t>e</a:t>
            </a:r>
            <a:r>
              <a:rPr lang="en"/>
              <a:t>ntry fees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 txBox="1"/>
          <p:nvPr>
            <p:ph idx="12" type="sldNum"/>
          </p:nvPr>
        </p:nvSpPr>
        <p:spPr>
          <a:xfrm>
            <a:off x="8696575" y="4659800"/>
            <a:ext cx="351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  <p:graphicFrame>
        <p:nvGraphicFramePr>
          <p:cNvPr id="169" name="Shape 169"/>
          <p:cNvGraphicFramePr/>
          <p:nvPr/>
        </p:nvGraphicFramePr>
        <p:xfrm>
          <a:off x="952500" y="2057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{9A678A81-DAC3-4846-94ED-72DB8594A588}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462325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$500 / entry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10 entrants 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100 entrants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1,000 entrants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53725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1 entry each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$5k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$50k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$500k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623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5 entries each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$25k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$250k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$2.5m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62275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10 entries each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$50k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$500k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$5m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r>
              <a:rPr lang="en"/>
              <a:t>ntrants cost-benefit profile</a:t>
            </a:r>
            <a:endParaRPr/>
          </a:p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1600800" y="1805775"/>
            <a:ext cx="5942400" cy="21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lang="en"/>
              <a:t>nly up-front cost is the entry fee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product is paid for per existing system (via retailers)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ompare vs other marketing opportunities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secondary benefits of nomination / award</a:t>
            </a:r>
            <a:endParaRPr/>
          </a:p>
        </p:txBody>
      </p:sp>
      <p:sp>
        <p:nvSpPr>
          <p:cNvPr id="176" name="Shape 176"/>
          <p:cNvSpPr txBox="1"/>
          <p:nvPr>
            <p:ph idx="12" type="sldNum"/>
          </p:nvPr>
        </p:nvSpPr>
        <p:spPr>
          <a:xfrm>
            <a:off x="8645825" y="4659800"/>
            <a:ext cx="401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etailers cost-benefit profile</a:t>
            </a:r>
            <a:endParaRPr/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1794000" y="1644500"/>
            <a:ext cx="5556000" cy="26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ompare cost of customer acquisition vs current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lang="en"/>
              <a:t>igh likelihood of acquiring new customers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judges were purchasing already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otential to </a:t>
            </a:r>
            <a:r>
              <a:rPr lang="en"/>
              <a:t>upsell</a:t>
            </a:r>
            <a:r>
              <a:rPr lang="en"/>
              <a:t> on other products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“</a:t>
            </a:r>
            <a:r>
              <a:rPr lang="en"/>
              <a:t>w</a:t>
            </a:r>
            <a:r>
              <a:rPr lang="en"/>
              <a:t>inning ticket sold here” potentiality</a:t>
            </a:r>
            <a:endParaRPr/>
          </a:p>
        </p:txBody>
      </p:sp>
      <p:sp>
        <p:nvSpPr>
          <p:cNvPr id="183" name="Shape 183"/>
          <p:cNvSpPr txBox="1"/>
          <p:nvPr>
            <p:ph idx="12" type="sldNum"/>
          </p:nvPr>
        </p:nvSpPr>
        <p:spPr>
          <a:xfrm>
            <a:off x="8654275" y="4659800"/>
            <a:ext cx="3933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evenue model - extended</a:t>
            </a:r>
            <a:endParaRPr/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1753600" y="1582875"/>
            <a:ext cx="5709300" cy="25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ontest:			sponsors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wards show:	sponsors, licensing, gate, murch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</a:t>
            </a:r>
            <a:r>
              <a:rPr lang="en"/>
              <a:t>estivals:			sponsors, exhibitors, gate, murch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pp:			in-app purchases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</a:t>
            </a:r>
            <a:r>
              <a:rPr lang="en"/>
              <a:t>ata:			customized sets by request</a:t>
            </a:r>
            <a:endParaRPr/>
          </a:p>
        </p:txBody>
      </p:sp>
      <p:sp>
        <p:nvSpPr>
          <p:cNvPr id="190" name="Shape 190"/>
          <p:cNvSpPr txBox="1"/>
          <p:nvPr>
            <p:ph idx="12" type="sldNum"/>
          </p:nvPr>
        </p:nvSpPr>
        <p:spPr>
          <a:xfrm>
            <a:off x="8671200" y="4659800"/>
            <a:ext cx="37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ata model</a:t>
            </a:r>
            <a:endParaRPr/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311700" y="1225875"/>
            <a:ext cx="8302200" cy="3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rojected data points (dp’s)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*largest cannabis data collection exercise in history</a:t>
            </a:r>
            <a:endParaRPr/>
          </a:p>
        </p:txBody>
      </p:sp>
      <p:sp>
        <p:nvSpPr>
          <p:cNvPr id="197" name="Shape 197"/>
          <p:cNvSpPr txBox="1"/>
          <p:nvPr>
            <p:ph idx="12" type="sldNum"/>
          </p:nvPr>
        </p:nvSpPr>
        <p:spPr>
          <a:xfrm>
            <a:off x="8692525" y="4659800"/>
            <a:ext cx="3549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  <p:graphicFrame>
        <p:nvGraphicFramePr>
          <p:cNvPr id="198" name="Shape 198"/>
          <p:cNvGraphicFramePr/>
          <p:nvPr/>
        </p:nvGraphicFramePr>
        <p:xfrm>
          <a:off x="856100" y="1983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{9A678A81-DAC3-4846-94ED-72DB8594A588}</a:tableStyleId>
              </a:tblPr>
              <a:tblGrid>
                <a:gridCol w="1925175"/>
                <a:gridCol w="1742525"/>
                <a:gridCol w="1833850"/>
                <a:gridCol w="1833850"/>
              </a:tblGrid>
              <a:tr h="4387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1 entry = 50 dp’s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10 entrants 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100 entrants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1,000 entrants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81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1 entry each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500 dp’s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5,000 dp’s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50,000 dp’s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81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5 entries each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2,500 dp’s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25,000 dp’s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250,000 dp’s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81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10 entries each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5,000 dp’s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50,000 dp’s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00"/>
                          </a:solidFill>
                        </a:rPr>
                        <a:t>500,000 dp’s</a:t>
                      </a:r>
                      <a:endParaRPr sz="1800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ata revenue</a:t>
            </a:r>
            <a:endParaRPr/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1711350" y="1736350"/>
            <a:ext cx="5721300" cy="20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entrants:	unfiltered product assessments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etailers:		customer experience information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anagers:	regional, demographic preferences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</a:t>
            </a:r>
            <a:r>
              <a:rPr lang="en"/>
              <a:t>ncillaries:	marketing and product information</a:t>
            </a:r>
            <a:endParaRPr/>
          </a:p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709650" y="4659800"/>
            <a:ext cx="33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best. cannabis. products. period.</a:t>
            </a:r>
            <a:endParaRPr sz="1800"/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1733200" y="1409250"/>
            <a:ext cx="5472900" cy="25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ho:	produces?  </a:t>
            </a:r>
            <a:r>
              <a:rPr lang="en"/>
              <a:t>p</a:t>
            </a:r>
            <a:r>
              <a:rPr lang="en"/>
              <a:t>rocesses?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hat:	do millenials like? gen-Xers? boomers?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hen:	are different groups buying products?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where:	do behaviours vary (by zip code)?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</a:t>
            </a:r>
            <a:r>
              <a:rPr lang="en"/>
              <a:t>hy:	do customers prefer various products?</a:t>
            </a:r>
            <a:endParaRPr/>
          </a:p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793325" y="4659800"/>
            <a:ext cx="254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  <p:sp>
        <p:nvSpPr>
          <p:cNvPr id="64" name="Shape 64"/>
          <p:cNvSpPr txBox="1"/>
          <p:nvPr/>
        </p:nvSpPr>
        <p:spPr>
          <a:xfrm>
            <a:off x="973850" y="4181900"/>
            <a:ext cx="6577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WHO KNOWS??  no ‘massive open online data’ available  </a:t>
            </a:r>
            <a:endParaRPr sz="1100">
              <a:solidFill>
                <a:schemeClr val="dk1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team</a:t>
            </a:r>
            <a:endParaRPr/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1621700" y="1417525"/>
            <a:ext cx="5425200" cy="31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</a:t>
            </a:r>
            <a:r>
              <a:rPr lang="en"/>
              <a:t>ame managers:  </a:t>
            </a:r>
            <a:r>
              <a:rPr lang="en"/>
              <a:t>agent86 &amp; dave damit</a:t>
            </a:r>
            <a:endParaRPr/>
          </a:p>
          <a:p>
            <a:pPr indent="457200" lvl="0" marL="45720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40+ yr cultivators / </a:t>
            </a:r>
            <a:r>
              <a:rPr lang="en"/>
              <a:t>cannacon founders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</a:t>
            </a:r>
            <a:r>
              <a:rPr lang="en"/>
              <a:t>ame producer:  </a:t>
            </a:r>
            <a:r>
              <a:rPr lang="en"/>
              <a:t>stew padese</a:t>
            </a:r>
            <a:endParaRPr/>
          </a:p>
          <a:p>
            <a:pPr indent="45720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experienced video game producer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wards show producers:  </a:t>
            </a:r>
            <a:r>
              <a:rPr lang="en"/>
              <a:t>joe &amp; rich</a:t>
            </a:r>
            <a:endParaRPr/>
          </a:p>
          <a:p>
            <a:pPr indent="45720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blue-chip awards show producers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 </a:t>
            </a:r>
            <a:endParaRPr/>
          </a:p>
        </p:txBody>
      </p:sp>
      <p:sp>
        <p:nvSpPr>
          <p:cNvPr id="212" name="Shape 212"/>
          <p:cNvSpPr txBox="1"/>
          <p:nvPr>
            <p:ph idx="12" type="sldNum"/>
          </p:nvPr>
        </p:nvSpPr>
        <p:spPr>
          <a:xfrm>
            <a:off x="8662725" y="4659800"/>
            <a:ext cx="384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</a:t>
            </a:r>
            <a:r>
              <a:rPr lang="en"/>
              <a:t>ext steps</a:t>
            </a:r>
            <a:endParaRPr/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875250" y="1222150"/>
            <a:ext cx="7658100" cy="3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urrently:	thru “Concept Development” (response encouraging)</a:t>
            </a:r>
            <a:endParaRPr/>
          </a:p>
          <a:p>
            <a:pPr indent="457200" lvl="0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into PrePro phase for Q1 ‘18, deciding options</a:t>
            </a:r>
            <a:endParaRPr/>
          </a:p>
          <a:p>
            <a:pPr indent="457200" lvl="0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</a:t>
            </a:r>
            <a:r>
              <a:rPr lang="en"/>
              <a:t>irst playable build in QII ‘18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lang="en"/>
              <a:t>ption 1:	fund internally</a:t>
            </a:r>
            <a:endParaRPr/>
          </a:p>
          <a:p>
            <a:pPr indent="0" lvl="0" mar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lang="en"/>
              <a:t>ption 2:	allow participation via Income Trust (earn-out) or SAFE</a:t>
            </a:r>
            <a:endParaRPr/>
          </a:p>
          <a:p>
            <a:pPr indent="0" lvl="0" mar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lang="en"/>
              <a:t>ption 3:	be creative, don’t be shy (we’ve heard it all)</a:t>
            </a:r>
            <a:endParaRPr/>
          </a:p>
          <a:p>
            <a:pPr indent="0" lvl="0" mar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/>
          <p:cNvSpPr txBox="1"/>
          <p:nvPr>
            <p:ph idx="12" type="sldNum"/>
          </p:nvPr>
        </p:nvSpPr>
        <p:spPr>
          <a:xfrm>
            <a:off x="8689025" y="4659800"/>
            <a:ext cx="358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wrap</a:t>
            </a:r>
            <a:endParaRPr/>
          </a:p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1677275" y="1229900"/>
            <a:ext cx="5967000" cy="20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r>
              <a:rPr lang="en"/>
              <a:t>nd users:	participate, your opinion matters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</a:t>
            </a:r>
            <a:r>
              <a:rPr lang="en"/>
              <a:t>ntrants:	increase brand awareness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etailers:		acquire new customers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</a:t>
            </a:r>
            <a:r>
              <a:rPr lang="en"/>
              <a:t>nvestors:	revenue-oriented non-CTE opportunity</a:t>
            </a:r>
            <a:endParaRPr/>
          </a:p>
        </p:txBody>
      </p:sp>
      <p:sp>
        <p:nvSpPr>
          <p:cNvPr id="226" name="Shape 226"/>
          <p:cNvSpPr txBox="1"/>
          <p:nvPr>
            <p:ph idx="12" type="sldNum"/>
          </p:nvPr>
        </p:nvSpPr>
        <p:spPr>
          <a:xfrm>
            <a:off x="8628900" y="4659800"/>
            <a:ext cx="418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  <p:sp>
        <p:nvSpPr>
          <p:cNvPr id="227" name="Shape 227"/>
          <p:cNvSpPr txBox="1"/>
          <p:nvPr/>
        </p:nvSpPr>
        <p:spPr>
          <a:xfrm>
            <a:off x="780600" y="3459575"/>
            <a:ext cx="75828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“unique new application of massive open online data generation”</a:t>
            </a:r>
            <a:endParaRPr b="1" i="1" sz="1800">
              <a:solidFill>
                <a:srgbClr val="E3BE3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JOIN THE TEAM!</a:t>
            </a:r>
            <a:endParaRPr sz="1800">
              <a:solidFill>
                <a:srgbClr val="E3BE3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457200" lvl="0" marL="457200" rtl="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contact:	Bob Smart &lt;</a:t>
            </a:r>
            <a:r>
              <a:rPr lang="en" sz="1800" u="sng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bob@thecannies.com</a:t>
            </a:r>
            <a:r>
              <a:rPr lang="en" sz="1800">
                <a:solidFill>
                  <a:srgbClr val="E3BE3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</a:t>
            </a:r>
            <a:endParaRPr sz="1800">
              <a:solidFill>
                <a:srgbClr val="E3BE3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r>
              <a:rPr lang="en"/>
              <a:t>xisting situation</a:t>
            </a:r>
            <a:endParaRPr/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1499300" y="1068400"/>
            <a:ext cx="5946000" cy="35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n the past…   </a:t>
            </a:r>
            <a:endParaRPr/>
          </a:p>
          <a:p>
            <a:pPr indent="0" lvl="0" mar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winning Cannabis Cup</a:t>
            </a:r>
            <a:r>
              <a:rPr lang="en"/>
              <a:t> was</a:t>
            </a:r>
            <a:r>
              <a:rPr lang="en"/>
              <a:t> prestigious</a:t>
            </a:r>
            <a:endParaRPr/>
          </a:p>
          <a:p>
            <a:pPr indent="0" lvl="0" mar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...</a:t>
            </a:r>
            <a:r>
              <a:rPr lang="en"/>
              <a:t>akin to winning</a:t>
            </a:r>
            <a:r>
              <a:rPr lang="en"/>
              <a:t> an Oscar or Emmy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impact:		massive recognition, status, revenues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last 7yrs</a:t>
            </a:r>
            <a:r>
              <a:rPr lang="en"/>
              <a:t>:		explosion of cannabis competitions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result:		dilution of impact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8793325" y="4659800"/>
            <a:ext cx="254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r>
              <a:rPr lang="en"/>
              <a:t>xisting mechanism</a:t>
            </a:r>
            <a:endParaRPr/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1275250" y="1569450"/>
            <a:ext cx="6771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perception:		popularity contest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events:			limit participation regionally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roducts:		sampled one after another, no delineation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</a:t>
            </a:r>
            <a:r>
              <a:rPr lang="en"/>
              <a:t>udges:			limited or no public input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</a:t>
            </a:r>
            <a:r>
              <a:rPr lang="en"/>
              <a:t>onclusion:		results not trusted, no data collection</a:t>
            </a:r>
            <a:endParaRPr/>
          </a:p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793325" y="4659800"/>
            <a:ext cx="254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ntroducing</a:t>
            </a:r>
            <a:r>
              <a:rPr lang="en"/>
              <a:t>...</a:t>
            </a:r>
            <a:r>
              <a:rPr lang="en"/>
              <a:t> “the Cannies(r)”</a:t>
            </a:r>
            <a:endParaRPr/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306775"/>
            <a:ext cx="8520600" cy="36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90 day contest, complete secrecy of results until…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Marquee Awards Show at a world-class facility</a:t>
            </a:r>
            <a:endParaRPr/>
          </a:p>
          <a:p>
            <a:pPr indent="0" lvl="0" marL="0" rtl="0" algn="r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in the mode of the People’s Choice Awards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entrants submit products, supply to retailers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retailers supply the samples to the judges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judges rate the samples from anywhere, enter ratings in the app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massive open online data collection - unparalleled breadth of info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raw data on regional and demographic preferences</a:t>
            </a:r>
            <a:endParaRPr/>
          </a:p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793325" y="4659800"/>
            <a:ext cx="254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contest - judges</a:t>
            </a:r>
            <a:endParaRPr/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58225" y="1141813"/>
            <a:ext cx="8520600" cy="32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r>
              <a:rPr lang="en"/>
              <a:t>udges user journey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</a:t>
            </a:r>
            <a:r>
              <a:rPr lang="en"/>
              <a:t>hoose category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</a:t>
            </a:r>
            <a:r>
              <a:rPr lang="en"/>
              <a:t>cquire sample(s) from retailer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j</a:t>
            </a:r>
            <a:r>
              <a:rPr lang="en"/>
              <a:t>udge sample per in-app guidance, enter ratings</a:t>
            </a:r>
            <a:endParaRPr/>
          </a:p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793325" y="4659800"/>
            <a:ext cx="254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  <p:sp>
        <p:nvSpPr>
          <p:cNvPr id="93" name="Shape 93"/>
          <p:cNvSpPr/>
          <p:nvPr/>
        </p:nvSpPr>
        <p:spPr>
          <a:xfrm>
            <a:off x="1015725" y="1666625"/>
            <a:ext cx="1992300" cy="331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choose category</a:t>
            </a:r>
            <a:endParaRPr sz="1800"/>
          </a:p>
        </p:txBody>
      </p:sp>
      <p:sp>
        <p:nvSpPr>
          <p:cNvPr id="94" name="Shape 94"/>
          <p:cNvSpPr/>
          <p:nvPr/>
        </p:nvSpPr>
        <p:spPr>
          <a:xfrm>
            <a:off x="3237950" y="2104625"/>
            <a:ext cx="2141400" cy="331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acquire sample(s)</a:t>
            </a:r>
            <a:endParaRPr sz="1800"/>
          </a:p>
        </p:txBody>
      </p:sp>
      <p:sp>
        <p:nvSpPr>
          <p:cNvPr id="95" name="Shape 95"/>
          <p:cNvSpPr/>
          <p:nvPr/>
        </p:nvSpPr>
        <p:spPr>
          <a:xfrm>
            <a:off x="5898200" y="2529200"/>
            <a:ext cx="1671000" cy="331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</a:t>
            </a:r>
            <a:r>
              <a:rPr lang="en" sz="1800"/>
              <a:t>nter ratings</a:t>
            </a:r>
            <a:endParaRPr sz="1800"/>
          </a:p>
        </p:txBody>
      </p:sp>
      <p:cxnSp>
        <p:nvCxnSpPr>
          <p:cNvPr id="96" name="Shape 96"/>
          <p:cNvCxnSpPr>
            <a:stCxn id="93" idx="3"/>
            <a:endCxn id="94" idx="0"/>
          </p:cNvCxnSpPr>
          <p:nvPr/>
        </p:nvCxnSpPr>
        <p:spPr>
          <a:xfrm>
            <a:off x="3008025" y="1832525"/>
            <a:ext cx="1300500" cy="272100"/>
          </a:xfrm>
          <a:prstGeom prst="bentConnector2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7" name="Shape 97"/>
          <p:cNvCxnSpPr>
            <a:stCxn id="94" idx="3"/>
            <a:endCxn id="95" idx="0"/>
          </p:cNvCxnSpPr>
          <p:nvPr/>
        </p:nvCxnSpPr>
        <p:spPr>
          <a:xfrm>
            <a:off x="5379350" y="2270525"/>
            <a:ext cx="1354500" cy="258600"/>
          </a:xfrm>
          <a:prstGeom prst="bentConnector2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contest - entrants</a:t>
            </a:r>
            <a:endParaRPr/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311700" y="1143900"/>
            <a:ext cx="83274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entrants user journey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</a:t>
            </a:r>
            <a:r>
              <a:rPr lang="en"/>
              <a:t>nter samples into the contest as often as preferred 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</a:t>
            </a:r>
            <a:r>
              <a:rPr lang="en"/>
              <a:t>upply samples to retailers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</a:t>
            </a:r>
            <a:r>
              <a:rPr lang="en"/>
              <a:t>ystem populates “where samples are available”</a:t>
            </a:r>
            <a:endParaRPr/>
          </a:p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773450" y="4573275"/>
            <a:ext cx="254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  <p:sp>
        <p:nvSpPr>
          <p:cNvPr id="105" name="Shape 105"/>
          <p:cNvSpPr/>
          <p:nvPr/>
        </p:nvSpPr>
        <p:spPr>
          <a:xfrm>
            <a:off x="1075700" y="1675925"/>
            <a:ext cx="1768800" cy="351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enter samples</a:t>
            </a:r>
            <a:endParaRPr sz="1800"/>
          </a:p>
        </p:txBody>
      </p:sp>
      <p:sp>
        <p:nvSpPr>
          <p:cNvPr id="106" name="Shape 106"/>
          <p:cNvSpPr/>
          <p:nvPr/>
        </p:nvSpPr>
        <p:spPr>
          <a:xfrm>
            <a:off x="3171850" y="2134475"/>
            <a:ext cx="2051400" cy="351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supply to retailers</a:t>
            </a:r>
            <a:endParaRPr sz="1800"/>
          </a:p>
        </p:txBody>
      </p:sp>
      <p:sp>
        <p:nvSpPr>
          <p:cNvPr id="107" name="Shape 107"/>
          <p:cNvSpPr/>
          <p:nvPr/>
        </p:nvSpPr>
        <p:spPr>
          <a:xfrm>
            <a:off x="5435525" y="2616000"/>
            <a:ext cx="2541000" cy="351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indicate retail affiliation</a:t>
            </a:r>
            <a:endParaRPr sz="1800"/>
          </a:p>
        </p:txBody>
      </p:sp>
      <p:cxnSp>
        <p:nvCxnSpPr>
          <p:cNvPr id="108" name="Shape 108"/>
          <p:cNvCxnSpPr>
            <a:stCxn id="106" idx="3"/>
            <a:endCxn id="107" idx="0"/>
          </p:cNvCxnSpPr>
          <p:nvPr/>
        </p:nvCxnSpPr>
        <p:spPr>
          <a:xfrm>
            <a:off x="5223250" y="2310125"/>
            <a:ext cx="1482900" cy="306000"/>
          </a:xfrm>
          <a:prstGeom prst="bentConnector2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9" name="Shape 109"/>
          <p:cNvCxnSpPr>
            <a:stCxn id="105" idx="3"/>
            <a:endCxn id="106" idx="0"/>
          </p:cNvCxnSpPr>
          <p:nvPr/>
        </p:nvCxnSpPr>
        <p:spPr>
          <a:xfrm>
            <a:off x="2844500" y="1851575"/>
            <a:ext cx="1353000" cy="282900"/>
          </a:xfrm>
          <a:prstGeom prst="bentConnector2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contest - retailers</a:t>
            </a:r>
            <a:endParaRPr/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311700" y="1123475"/>
            <a:ext cx="7728000" cy="32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etailers user journey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</a:t>
            </a:r>
            <a:r>
              <a:rPr lang="en"/>
              <a:t>eceive samples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</a:t>
            </a:r>
            <a:r>
              <a:rPr lang="en"/>
              <a:t>onfirm in app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supply to judges</a:t>
            </a:r>
            <a:endParaRPr/>
          </a:p>
        </p:txBody>
      </p:sp>
      <p:sp>
        <p:nvSpPr>
          <p:cNvPr id="116" name="Shape 116"/>
          <p:cNvSpPr txBox="1"/>
          <p:nvPr>
            <p:ph idx="12" type="sldNum"/>
          </p:nvPr>
        </p:nvSpPr>
        <p:spPr>
          <a:xfrm>
            <a:off x="8771675" y="4652575"/>
            <a:ext cx="254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909150" y="1697050"/>
            <a:ext cx="1971900" cy="31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receive </a:t>
            </a:r>
            <a:r>
              <a:rPr lang="en" sz="1800"/>
              <a:t>samples</a:t>
            </a:r>
            <a:endParaRPr sz="1800"/>
          </a:p>
        </p:txBody>
      </p:sp>
      <p:sp>
        <p:nvSpPr>
          <p:cNvPr id="118" name="Shape 118"/>
          <p:cNvSpPr/>
          <p:nvPr/>
        </p:nvSpPr>
        <p:spPr>
          <a:xfrm>
            <a:off x="3390650" y="2168925"/>
            <a:ext cx="1812600" cy="31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confirm in app </a:t>
            </a:r>
            <a:endParaRPr sz="1800"/>
          </a:p>
        </p:txBody>
      </p:sp>
      <p:sp>
        <p:nvSpPr>
          <p:cNvPr id="119" name="Shape 119"/>
          <p:cNvSpPr/>
          <p:nvPr/>
        </p:nvSpPr>
        <p:spPr>
          <a:xfrm>
            <a:off x="5629675" y="2677300"/>
            <a:ext cx="2196300" cy="31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supply to judges</a:t>
            </a:r>
            <a:endParaRPr sz="1800"/>
          </a:p>
        </p:txBody>
      </p:sp>
      <p:cxnSp>
        <p:nvCxnSpPr>
          <p:cNvPr id="120" name="Shape 120"/>
          <p:cNvCxnSpPr>
            <a:stCxn id="117" idx="3"/>
            <a:endCxn id="118" idx="0"/>
          </p:cNvCxnSpPr>
          <p:nvPr/>
        </p:nvCxnSpPr>
        <p:spPr>
          <a:xfrm>
            <a:off x="2881050" y="1855300"/>
            <a:ext cx="1416000" cy="313500"/>
          </a:xfrm>
          <a:prstGeom prst="bentConnector2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1" name="Shape 121"/>
          <p:cNvCxnSpPr>
            <a:stCxn id="118" idx="3"/>
            <a:endCxn id="119" idx="0"/>
          </p:cNvCxnSpPr>
          <p:nvPr/>
        </p:nvCxnSpPr>
        <p:spPr>
          <a:xfrm>
            <a:off x="5203250" y="2327175"/>
            <a:ext cx="1524600" cy="350100"/>
          </a:xfrm>
          <a:prstGeom prst="bentConnector2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contest - budtenders</a:t>
            </a:r>
            <a:endParaRPr/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311700" y="1152475"/>
            <a:ext cx="8520600" cy="31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udtenders user journey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</a:t>
            </a:r>
            <a:r>
              <a:rPr lang="en"/>
              <a:t>eceive judges on-site at retail establishment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</a:t>
            </a:r>
            <a:r>
              <a:rPr lang="en"/>
              <a:t>ulfill sample per tech platform instructions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</a:t>
            </a:r>
            <a:r>
              <a:rPr lang="en"/>
              <a:t>eceive budtender perks</a:t>
            </a:r>
            <a:endParaRPr/>
          </a:p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793325" y="4659800"/>
            <a:ext cx="254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E3BE3C"/>
                </a:solidFill>
              </a:rPr>
              <a:t>‹#›</a:t>
            </a:fld>
            <a:endParaRPr>
              <a:solidFill>
                <a:srgbClr val="E3BE3C"/>
              </a:solidFill>
            </a:endParaRPr>
          </a:p>
        </p:txBody>
      </p:sp>
      <p:sp>
        <p:nvSpPr>
          <p:cNvPr id="129" name="Shape 129"/>
          <p:cNvSpPr/>
          <p:nvPr/>
        </p:nvSpPr>
        <p:spPr>
          <a:xfrm>
            <a:off x="925100" y="1683650"/>
            <a:ext cx="1915500" cy="315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receive</a:t>
            </a:r>
            <a:r>
              <a:rPr lang="en" sz="1800"/>
              <a:t> judges</a:t>
            </a:r>
            <a:endParaRPr sz="1800"/>
          </a:p>
        </p:txBody>
      </p:sp>
      <p:sp>
        <p:nvSpPr>
          <p:cNvPr id="130" name="Shape 130"/>
          <p:cNvSpPr/>
          <p:nvPr/>
        </p:nvSpPr>
        <p:spPr>
          <a:xfrm>
            <a:off x="3258975" y="2140250"/>
            <a:ext cx="1915500" cy="315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fulfill samples</a:t>
            </a:r>
            <a:endParaRPr sz="1800"/>
          </a:p>
        </p:txBody>
      </p:sp>
      <p:sp>
        <p:nvSpPr>
          <p:cNvPr id="131" name="Shape 131"/>
          <p:cNvSpPr/>
          <p:nvPr/>
        </p:nvSpPr>
        <p:spPr>
          <a:xfrm>
            <a:off x="5621525" y="2601275"/>
            <a:ext cx="2184300" cy="34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accumulate</a:t>
            </a:r>
            <a:r>
              <a:rPr lang="en" sz="1800"/>
              <a:t> perks</a:t>
            </a:r>
            <a:endParaRPr sz="1800"/>
          </a:p>
        </p:txBody>
      </p:sp>
      <p:cxnSp>
        <p:nvCxnSpPr>
          <p:cNvPr id="132" name="Shape 132"/>
          <p:cNvCxnSpPr>
            <a:stCxn id="129" idx="3"/>
            <a:endCxn id="130" idx="0"/>
          </p:cNvCxnSpPr>
          <p:nvPr/>
        </p:nvCxnSpPr>
        <p:spPr>
          <a:xfrm>
            <a:off x="2840600" y="1841450"/>
            <a:ext cx="1376100" cy="298800"/>
          </a:xfrm>
          <a:prstGeom prst="bentConnector2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3" name="Shape 133"/>
          <p:cNvCxnSpPr>
            <a:stCxn id="130" idx="3"/>
            <a:endCxn id="131" idx="0"/>
          </p:cNvCxnSpPr>
          <p:nvPr/>
        </p:nvCxnSpPr>
        <p:spPr>
          <a:xfrm>
            <a:off x="5174475" y="2298050"/>
            <a:ext cx="1539300" cy="303300"/>
          </a:xfrm>
          <a:prstGeom prst="bentConnector2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